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6" r:id="rId2"/>
    <p:sldId id="257" r:id="rId3"/>
    <p:sldId id="1772" r:id="rId4"/>
    <p:sldId id="1776" r:id="rId5"/>
    <p:sldId id="1774" r:id="rId6"/>
    <p:sldId id="1766" r:id="rId7"/>
    <p:sldId id="1775" r:id="rId8"/>
    <p:sldId id="1685" r:id="rId9"/>
    <p:sldId id="1770" r:id="rId10"/>
    <p:sldId id="1765" r:id="rId11"/>
    <p:sldId id="1714" r:id="rId12"/>
    <p:sldId id="1643" r:id="rId13"/>
    <p:sldId id="262" r:id="rId14"/>
    <p:sldId id="1778" r:id="rId15"/>
    <p:sldId id="17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45" autoAdjust="0"/>
    <p:restoredTop sz="94630"/>
  </p:normalViewPr>
  <p:slideViewPr>
    <p:cSldViewPr snapToGrid="0" snapToObjects="1">
      <p:cViewPr varScale="1">
        <p:scale>
          <a:sx n="64" d="100"/>
          <a:sy n="64" d="100"/>
        </p:scale>
        <p:origin x="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745A3-A4E6-9B41-8E7D-F40494A568E6}" type="datetimeFigureOut">
              <a:rPr lang="en-US" smtClean="0"/>
              <a:t>6/10/2024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C5BD0-FED5-1545-AD57-07276FCCC709}" type="slidenum">
              <a:rPr lang="en-US" smtClean="0"/>
              <a:t>‹#›</a:t>
            </a:fld>
            <a:endParaRPr lang="en-US" dirty="0"/>
          </a:p>
        </p:txBody>
      </p:sp>
    </p:spTree>
    <p:extLst>
      <p:ext uri="{BB962C8B-B14F-4D97-AF65-F5344CB8AC3E}">
        <p14:creationId xmlns:p14="http://schemas.microsoft.com/office/powerpoint/2010/main" val="324671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EFC9-A7F0-4E63-9398-3C4FCD2B92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1138D7-12B7-4BC2-9617-0BFF4ADB9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4D20D6-47AD-4AFD-A7AF-A557F5257F56}"/>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5" name="Footer Placeholder 4">
            <a:extLst>
              <a:ext uri="{FF2B5EF4-FFF2-40B4-BE49-F238E27FC236}">
                <a16:creationId xmlns:a16="http://schemas.microsoft.com/office/drawing/2014/main" id="{5315D742-7005-4D5C-B4B1-1F7412D91E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FC2953-D0AC-4887-ABDD-A3BF36429CCF}"/>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287385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7A85-46F2-4B4C-B45C-DB45BC6F70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E70624-C134-4A5F-9889-6AF0B8F451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8D5284-15DC-4692-ADB4-1A2268131783}"/>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5" name="Footer Placeholder 4">
            <a:extLst>
              <a:ext uri="{FF2B5EF4-FFF2-40B4-BE49-F238E27FC236}">
                <a16:creationId xmlns:a16="http://schemas.microsoft.com/office/drawing/2014/main" id="{105830C6-0A93-44D1-99D5-DE9E07E2EE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9C9AF7-7DD3-4912-9407-AE1154EFC360}"/>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218197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AE219-D310-44C7-80FE-11F9F13322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A50E11-6014-41D0-BAFE-FE4FEB3B6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B21433-8B16-4C09-A7F8-2A01A27DED9F}"/>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5" name="Footer Placeholder 4">
            <a:extLst>
              <a:ext uri="{FF2B5EF4-FFF2-40B4-BE49-F238E27FC236}">
                <a16:creationId xmlns:a16="http://schemas.microsoft.com/office/drawing/2014/main" id="{2B060291-BDE1-4CE8-A863-3786C0A3C7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FEFAF6-7662-4768-89CA-033CBBCBF13A}"/>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119354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5749-1445-4802-B596-3D7747CFBD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C70C5-163E-4281-B475-8C1D89E972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98659-FB6A-42E9-9395-2E56E9C99F2D}"/>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5" name="Footer Placeholder 4">
            <a:extLst>
              <a:ext uri="{FF2B5EF4-FFF2-40B4-BE49-F238E27FC236}">
                <a16:creationId xmlns:a16="http://schemas.microsoft.com/office/drawing/2014/main" id="{9DD4E1B4-735F-4706-8B73-A5D70835BB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20BD22-CF80-494B-8D59-BE4711FA7AD1}"/>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313048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E1C0-03AF-4A31-B6B8-9621D8F0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107024-545D-4A0B-8A25-546F5AB51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7F31A9-C77F-4A56-B712-23C4CA1C6BF3}"/>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5" name="Footer Placeholder 4">
            <a:extLst>
              <a:ext uri="{FF2B5EF4-FFF2-40B4-BE49-F238E27FC236}">
                <a16:creationId xmlns:a16="http://schemas.microsoft.com/office/drawing/2014/main" id="{2C27DC3B-BB4C-4BF5-A879-41C2E866D6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F9A9E2-0088-456D-A4BC-DEB807DEA76D}"/>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333740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4CB0-8DBF-4391-A6D6-133C9833C3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2F1063-1EAF-478A-A767-541F9F5D40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CA554D-6283-4A79-90D5-F77AA93DAD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02546A-424C-4B1E-9DF7-FAFC6AD364E8}"/>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6" name="Footer Placeholder 5">
            <a:extLst>
              <a:ext uri="{FF2B5EF4-FFF2-40B4-BE49-F238E27FC236}">
                <a16:creationId xmlns:a16="http://schemas.microsoft.com/office/drawing/2014/main" id="{BC6E058E-F57B-441E-BCA8-29B3CEF16F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C6F838-D73E-4530-9BD6-36D0196AD632}"/>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79764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B6A5-4AAC-42DE-8435-9A727C1461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E42375-1590-412E-8C6F-3A1EB6B3D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11A47F-F46E-4CB6-A0CE-E27B809CD0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D33DC1-C44E-4211-90F1-D39C305DB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4239A7-E278-461E-A290-23769CC2EB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1502EA-AD82-4668-96AC-096958FA1F5B}"/>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8" name="Footer Placeholder 7">
            <a:extLst>
              <a:ext uri="{FF2B5EF4-FFF2-40B4-BE49-F238E27FC236}">
                <a16:creationId xmlns:a16="http://schemas.microsoft.com/office/drawing/2014/main" id="{9FD9D6DF-8D0C-4A1F-93D2-22E25CB672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79BBAE-686D-42AC-9374-C288ADA9B636}"/>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17474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4FBC-DB7E-4D1D-940E-5D14E2289B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EF6ACA-8D5E-4A49-AE8B-1CEFDD2F7658}"/>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4" name="Footer Placeholder 3">
            <a:extLst>
              <a:ext uri="{FF2B5EF4-FFF2-40B4-BE49-F238E27FC236}">
                <a16:creationId xmlns:a16="http://schemas.microsoft.com/office/drawing/2014/main" id="{4E790210-974B-4EC6-8BCA-E43D3C6C04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C8D7F0-7498-4A09-A017-46FC81097469}"/>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41854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DE60E-2B2C-4409-A2F8-CCF4AF1CB94B}"/>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3" name="Footer Placeholder 2">
            <a:extLst>
              <a:ext uri="{FF2B5EF4-FFF2-40B4-BE49-F238E27FC236}">
                <a16:creationId xmlns:a16="http://schemas.microsoft.com/office/drawing/2014/main" id="{E47BCEAC-4B5C-4EF2-A0A0-F371A31306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536283-94F9-48FA-B9B9-A94B35D3FD08}"/>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339006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5C9F-F955-4294-ADBF-C6B48C332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E215A4-0706-42EC-823B-1104F97A4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10189-2FDF-46E5-B939-DF42D1C2F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3F7922-6589-48BD-8D78-4270DB28B7F4}"/>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6" name="Footer Placeholder 5">
            <a:extLst>
              <a:ext uri="{FF2B5EF4-FFF2-40B4-BE49-F238E27FC236}">
                <a16:creationId xmlns:a16="http://schemas.microsoft.com/office/drawing/2014/main" id="{DDB4AC65-B96E-4EDE-9BD4-2E93063CFF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0C5966-0B8E-4C7C-B4F1-1F37D961DF70}"/>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337829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35B7-C157-4955-9AFA-9FE38C3AA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B5B5AE-3684-448D-AC61-9BEE1EDC4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D9231E-95D3-41E3-B854-AB08D2098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0C6B94-946E-4BE0-91AC-2893ACDDCA22}"/>
              </a:ext>
            </a:extLst>
          </p:cNvPr>
          <p:cNvSpPr>
            <a:spLocks noGrp="1"/>
          </p:cNvSpPr>
          <p:nvPr>
            <p:ph type="dt" sz="half" idx="10"/>
          </p:nvPr>
        </p:nvSpPr>
        <p:spPr/>
        <p:txBody>
          <a:bodyPr/>
          <a:lstStyle/>
          <a:p>
            <a:fld id="{62DF95BA-3271-EB41-94D0-49AD36130E57}" type="datetimeFigureOut">
              <a:rPr lang="en-US" smtClean="0"/>
              <a:t>6/10/2024</a:t>
            </a:fld>
            <a:endParaRPr lang="en-US" dirty="0"/>
          </a:p>
        </p:txBody>
      </p:sp>
      <p:sp>
        <p:nvSpPr>
          <p:cNvPr id="6" name="Footer Placeholder 5">
            <a:extLst>
              <a:ext uri="{FF2B5EF4-FFF2-40B4-BE49-F238E27FC236}">
                <a16:creationId xmlns:a16="http://schemas.microsoft.com/office/drawing/2014/main" id="{23C39C87-61F4-40DD-B4ED-E0327A9577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248F95-8D19-48A9-819B-75AD1F24D21B}"/>
              </a:ext>
            </a:extLst>
          </p:cNvPr>
          <p:cNvSpPr>
            <a:spLocks noGrp="1"/>
          </p:cNvSpPr>
          <p:nvPr>
            <p:ph type="sldNum" sz="quarter" idx="12"/>
          </p:nvPr>
        </p:nvSpPr>
        <p:spPr/>
        <p:txBody>
          <a:bodyPr/>
          <a:lstStyle/>
          <a:p>
            <a:fld id="{FE8027D4-2AB7-F343-A896-A309116EC298}" type="slidenum">
              <a:rPr lang="en-US" smtClean="0"/>
              <a:t>‹#›</a:t>
            </a:fld>
            <a:endParaRPr lang="en-US" dirty="0"/>
          </a:p>
        </p:txBody>
      </p:sp>
    </p:spTree>
    <p:extLst>
      <p:ext uri="{BB962C8B-B14F-4D97-AF65-F5344CB8AC3E}">
        <p14:creationId xmlns:p14="http://schemas.microsoft.com/office/powerpoint/2010/main" val="25236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76A6E6-B6E2-447E-AA19-6C6728A4F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1C26C8-DBEB-4A2F-BABB-FAAC9CCAF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2F7EA8-1792-4E99-9694-7CDAA1DAF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95BA-3271-EB41-94D0-49AD36130E57}" type="datetimeFigureOut">
              <a:rPr lang="en-US" smtClean="0"/>
              <a:t>6/10/2024</a:t>
            </a:fld>
            <a:endParaRPr lang="en-US" dirty="0"/>
          </a:p>
        </p:txBody>
      </p:sp>
      <p:sp>
        <p:nvSpPr>
          <p:cNvPr id="5" name="Footer Placeholder 4">
            <a:extLst>
              <a:ext uri="{FF2B5EF4-FFF2-40B4-BE49-F238E27FC236}">
                <a16:creationId xmlns:a16="http://schemas.microsoft.com/office/drawing/2014/main" id="{A29EEEB1-ADC7-467E-AFE4-97CF31A40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DD3E51-E290-464E-9A25-EBF6A346C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027D4-2AB7-F343-A896-A309116EC298}" type="slidenum">
              <a:rPr lang="en-US" smtClean="0"/>
              <a:t>‹#›</a:t>
            </a:fld>
            <a:endParaRPr lang="en-US" dirty="0"/>
          </a:p>
        </p:txBody>
      </p:sp>
    </p:spTree>
    <p:extLst>
      <p:ext uri="{BB962C8B-B14F-4D97-AF65-F5344CB8AC3E}">
        <p14:creationId xmlns:p14="http://schemas.microsoft.com/office/powerpoint/2010/main" val="2589199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support@connetixhelp.freshdes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1D7219-C3E6-0447-A691-3FAA14DA7FCA}"/>
              </a:ext>
            </a:extLst>
          </p:cNvPr>
          <p:cNvSpPr txBox="1"/>
          <p:nvPr/>
        </p:nvSpPr>
        <p:spPr>
          <a:xfrm>
            <a:off x="1014071" y="201789"/>
            <a:ext cx="9062805" cy="1323439"/>
          </a:xfrm>
          <a:prstGeom prst="rect">
            <a:avLst/>
          </a:prstGeom>
          <a:noFill/>
        </p:spPr>
        <p:txBody>
          <a:bodyPr wrap="square" rtlCol="0">
            <a:spAutoFit/>
          </a:bodyPr>
          <a:lstStyle/>
          <a:p>
            <a:pPr algn="ctr"/>
            <a:r>
              <a:rPr lang="en-US" sz="4000" u="sng" dirty="0"/>
              <a:t>St. John’s Briefing </a:t>
            </a:r>
          </a:p>
          <a:p>
            <a:pPr algn="ctr"/>
            <a:r>
              <a:rPr lang="en-US" sz="4000" u="sng" dirty="0"/>
              <a:t>Monday 10th June 2024 </a:t>
            </a:r>
          </a:p>
        </p:txBody>
      </p:sp>
      <p:sp>
        <p:nvSpPr>
          <p:cNvPr id="4" name="TextBox 3">
            <a:extLst>
              <a:ext uri="{FF2B5EF4-FFF2-40B4-BE49-F238E27FC236}">
                <a16:creationId xmlns:a16="http://schemas.microsoft.com/office/drawing/2014/main" id="{6D5121A2-4C97-FB45-AABE-13FCE6D4383C}"/>
              </a:ext>
            </a:extLst>
          </p:cNvPr>
          <p:cNvSpPr txBox="1"/>
          <p:nvPr/>
        </p:nvSpPr>
        <p:spPr>
          <a:xfrm>
            <a:off x="9892145" y="3352800"/>
            <a:ext cx="184731" cy="369332"/>
          </a:xfrm>
          <a:prstGeom prst="rect">
            <a:avLst/>
          </a:prstGeom>
          <a:noFill/>
        </p:spPr>
        <p:txBody>
          <a:bodyPr wrap="none" rtlCol="0">
            <a:spAutoFit/>
          </a:bodyPr>
          <a:lstStyle/>
          <a:p>
            <a:endParaRPr lang="en-US" dirty="0"/>
          </a:p>
        </p:txBody>
      </p:sp>
      <p:sp>
        <p:nvSpPr>
          <p:cNvPr id="2" name="AutoShape 2" descr="https://mail.lgflmail.org/owa/service.svc/s/GetFileAttachment?id=AAMkAGM4NTIwNjVmLWU3NGMtNGFjNS1iYzYwLWNjZTBmMTdmZjljNwBGAAAAAAAHa6vZDzWOTLTqAn0pkPZRBwDFbj05ZAfuQr4IwnNedyPFALuSFSJBAABqvXtT%2FcmMQIZyhVpp0Y3IAAX7Jv3RAAABEgAQAHKZcMWGmkhDmQabEYQGJcM%3D&amp;X-OWA-CANARY=eSeFce0jvkGrG0RNnJpt_NPkoLX3IdoIMPdo-QcuDqdVQZg1CbsVeYUMVyK9x4KEHfKrwpwcXr4.">
            <a:extLst>
              <a:ext uri="{FF2B5EF4-FFF2-40B4-BE49-F238E27FC236}">
                <a16:creationId xmlns:a16="http://schemas.microsoft.com/office/drawing/2014/main" id="{DDFBA1E8-5F7B-4541-9475-FBE4219C0E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mail.lgflmail.org/owa/service.svc/s/GetFileAttachment?id=AAMkAGM4NTIwNjVmLWU3NGMtNGFjNS1iYzYwLWNjZTBmMTdmZjljNwBGAAAAAAAHa6vZDzWOTLTqAn0pkPZRBwDFbj05ZAfuQr4IwnNedyPFALuSFSJBAABqvXtT%2FcmMQIZyhVpp0Y3IAAX7Jv3RAAABEgAQAHKZcMWGmkhDmQabEYQGJcM%3D&amp;X-OWA-CANARY=eSeFce0jvkGrG0RNnJpt_NPkoLX3IdoIMPdo-QcuDqdVQZg1CbsVeYUMVyK9x4KEHfKrwpwcXr4.">
            <a:extLst>
              <a:ext uri="{FF2B5EF4-FFF2-40B4-BE49-F238E27FC236}">
                <a16:creationId xmlns:a16="http://schemas.microsoft.com/office/drawing/2014/main" id="{5EB5F556-198E-4399-B9C3-30488A83F71F}"/>
              </a:ext>
            </a:extLst>
          </p:cNvPr>
          <p:cNvSpPr>
            <a:spLocks noChangeAspect="1" noChangeArrowheads="1"/>
          </p:cNvSpPr>
          <p:nvPr/>
        </p:nvSpPr>
        <p:spPr bwMode="auto">
          <a:xfrm>
            <a:off x="6517931" y="4916606"/>
            <a:ext cx="224933" cy="2249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 descr="Image">
            <a:extLst>
              <a:ext uri="{FF2B5EF4-FFF2-40B4-BE49-F238E27FC236}">
                <a16:creationId xmlns:a16="http://schemas.microsoft.com/office/drawing/2014/main" id="{5EC15F80-4F86-864B-A172-D399C222D9FB}"/>
              </a:ext>
            </a:extLst>
          </p:cNvPr>
          <p:cNvSpPr>
            <a:spLocks noChangeAspect="1" noChangeArrowheads="1"/>
          </p:cNvSpPr>
          <p:nvPr/>
        </p:nvSpPr>
        <p:spPr bwMode="auto">
          <a:xfrm>
            <a:off x="5082886" y="2078182"/>
            <a:ext cx="3584864" cy="4779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69DBAED1-A88C-1A4C-8FBA-65C9F8D0F4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827511" y="1915441"/>
            <a:ext cx="4182297" cy="490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444B0D20-A6A6-AA4D-A442-1383EA2AE2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6144" y="2026378"/>
            <a:ext cx="3324639" cy="4432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87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4587-7831-494F-8DB8-572293CC413D}"/>
              </a:ext>
            </a:extLst>
          </p:cNvPr>
          <p:cNvSpPr>
            <a:spLocks noGrp="1"/>
          </p:cNvSpPr>
          <p:nvPr>
            <p:ph type="title"/>
          </p:nvPr>
        </p:nvSpPr>
        <p:spPr>
          <a:xfrm>
            <a:off x="269420" y="45130"/>
            <a:ext cx="10515600" cy="1325563"/>
          </a:xfrm>
        </p:spPr>
        <p:txBody>
          <a:bodyPr/>
          <a:lstStyle/>
          <a:p>
            <a:r>
              <a:rPr lang="en-GB" dirty="0"/>
              <a:t>Displays</a:t>
            </a:r>
          </a:p>
        </p:txBody>
      </p:sp>
      <p:pic>
        <p:nvPicPr>
          <p:cNvPr id="4" name="Content Placeholder 3">
            <a:extLst>
              <a:ext uri="{FF2B5EF4-FFF2-40B4-BE49-F238E27FC236}">
                <a16:creationId xmlns:a16="http://schemas.microsoft.com/office/drawing/2014/main" id="{FC1CEE1F-471F-43FE-9900-E072BEE8477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4994179" y="3748187"/>
            <a:ext cx="2553495" cy="1915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9923CD3-5F9E-4433-90A9-1393778213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295451" y="557722"/>
            <a:ext cx="22860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2484542-7466-4168-AE62-5E61FE275F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40661" y="1480102"/>
            <a:ext cx="2319452" cy="1739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1227855-5015-40DE-A86F-00CD757322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7385709" y="4413463"/>
            <a:ext cx="2424680" cy="1818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BC47B743-8F55-4FA2-890C-005712AD9E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2848524" y="3908260"/>
            <a:ext cx="2510955" cy="1883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2B8E3C8-A34B-4D31-8530-B21B933056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7275414" y="1245854"/>
            <a:ext cx="2637567" cy="1978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09578E8-4CA3-49B9-984B-289244E9E8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2870215" y="803743"/>
            <a:ext cx="2510953" cy="1883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57AE4B8D-2724-412A-8093-8EE9E9335E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9744655" y="3892308"/>
            <a:ext cx="2553497" cy="1915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7F0AE367-490D-4962-9275-3CB2D4FD5B6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195359" y="4129428"/>
            <a:ext cx="2590799" cy="1943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7BADC933-70DE-43CA-8933-25D581DD72C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9655767" y="737192"/>
            <a:ext cx="2456139" cy="1842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005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6CC0B4-4982-4CB1-A5A1-7D7A823F2D50}"/>
              </a:ext>
            </a:extLst>
          </p:cNvPr>
          <p:cNvSpPr/>
          <p:nvPr/>
        </p:nvSpPr>
        <p:spPr>
          <a:xfrm>
            <a:off x="543733" y="397401"/>
            <a:ext cx="11353800" cy="646331"/>
          </a:xfrm>
          <a:prstGeom prst="rect">
            <a:avLst/>
          </a:prstGeom>
        </p:spPr>
        <p:txBody>
          <a:bodyPr wrap="square">
            <a:spAutoFit/>
          </a:bodyPr>
          <a:lstStyle/>
          <a:p>
            <a:pPr>
              <a:spcAft>
                <a:spcPts val="1200"/>
              </a:spcAft>
            </a:pPr>
            <a:br>
              <a:rPr lang="en-GB" dirty="0">
                <a:latin typeface="Calibri" panose="020F0502020204030204" pitchFamily="34" charset="0"/>
                <a:ea typeface="Times New Roman" panose="02020603050405020304" pitchFamily="18" charset="0"/>
              </a:rPr>
            </a:br>
            <a:endParaRPr lang="en-GB" dirty="0">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D87AFFE7-FC51-44E6-B323-09DA69EFAB78}"/>
              </a:ext>
            </a:extLst>
          </p:cNvPr>
          <p:cNvSpPr txBox="1"/>
          <p:nvPr/>
        </p:nvSpPr>
        <p:spPr>
          <a:xfrm>
            <a:off x="759417" y="720566"/>
            <a:ext cx="7950630" cy="646331"/>
          </a:xfrm>
          <a:prstGeom prst="rect">
            <a:avLst/>
          </a:prstGeom>
          <a:noFill/>
        </p:spPr>
        <p:txBody>
          <a:bodyPr wrap="square" rtlCol="0">
            <a:spAutoFit/>
          </a:bodyPr>
          <a:lstStyle/>
          <a:p>
            <a:r>
              <a:rPr lang="en-GB" sz="3600" dirty="0"/>
              <a:t>Interactive Teaching and Learning </a:t>
            </a:r>
          </a:p>
        </p:txBody>
      </p:sp>
      <p:sp>
        <p:nvSpPr>
          <p:cNvPr id="2" name="TextBox 1">
            <a:extLst>
              <a:ext uri="{FF2B5EF4-FFF2-40B4-BE49-F238E27FC236}">
                <a16:creationId xmlns:a16="http://schemas.microsoft.com/office/drawing/2014/main" id="{95FEFDBB-4E81-4C4D-A9E4-04ADDE58269F}"/>
              </a:ext>
            </a:extLst>
          </p:cNvPr>
          <p:cNvSpPr txBox="1"/>
          <p:nvPr/>
        </p:nvSpPr>
        <p:spPr>
          <a:xfrm>
            <a:off x="387458" y="1518834"/>
            <a:ext cx="4448013" cy="5539978"/>
          </a:xfrm>
          <a:prstGeom prst="rect">
            <a:avLst/>
          </a:prstGeom>
          <a:noFill/>
        </p:spPr>
        <p:txBody>
          <a:bodyPr wrap="square" rtlCol="0">
            <a:spAutoFit/>
          </a:bodyPr>
          <a:lstStyle/>
          <a:p>
            <a:r>
              <a:rPr lang="en-GB" sz="2000" dirty="0"/>
              <a:t>Things we love to see (in no order!)…</a:t>
            </a:r>
          </a:p>
          <a:p>
            <a:endParaRPr lang="en-GB" sz="2000" dirty="0"/>
          </a:p>
          <a:p>
            <a:pPr marL="285750" indent="-285750">
              <a:buFont typeface="Arial" panose="020B0604020202020204" pitchFamily="34" charset="0"/>
              <a:buChar char="•"/>
            </a:pPr>
            <a:r>
              <a:rPr lang="en-GB" sz="2000" dirty="0"/>
              <a:t>Use of mini whiteboards</a:t>
            </a:r>
          </a:p>
          <a:p>
            <a:pPr marL="285750" indent="-285750">
              <a:buFont typeface="Arial" panose="020B0604020202020204" pitchFamily="34" charset="0"/>
              <a:buChar char="•"/>
            </a:pPr>
            <a:r>
              <a:rPr lang="en-GB" sz="2000" dirty="0"/>
              <a:t>Interactive Displays</a:t>
            </a:r>
          </a:p>
          <a:p>
            <a:pPr marL="285750" indent="-285750">
              <a:buFont typeface="Arial" panose="020B0604020202020204" pitchFamily="34" charset="0"/>
              <a:buChar char="•"/>
            </a:pPr>
            <a:r>
              <a:rPr lang="en-GB" sz="2000" dirty="0"/>
              <a:t>Teacher modelling work to show good </a:t>
            </a:r>
            <a:r>
              <a:rPr lang="en-GB" sz="2000" dirty="0" err="1"/>
              <a:t>prac</a:t>
            </a:r>
            <a:r>
              <a:rPr lang="en-GB" sz="2000" dirty="0"/>
              <a:t> and even better if discussion…</a:t>
            </a:r>
          </a:p>
          <a:p>
            <a:pPr marL="285750" indent="-285750">
              <a:buFont typeface="Arial" panose="020B0604020202020204" pitchFamily="34" charset="0"/>
              <a:buChar char="•"/>
            </a:pPr>
            <a:r>
              <a:rPr lang="en-GB" sz="2000" dirty="0"/>
              <a:t>Teachers supporting SEN </a:t>
            </a:r>
          </a:p>
          <a:p>
            <a:pPr marL="285750" indent="-285750">
              <a:buFont typeface="Arial" panose="020B0604020202020204" pitchFamily="34" charset="0"/>
              <a:buChar char="•"/>
            </a:pPr>
            <a:r>
              <a:rPr lang="en-GB" sz="2000" dirty="0"/>
              <a:t>Support staff engaged with learning – not doing the work for children and working with different groups/individuals</a:t>
            </a:r>
          </a:p>
          <a:p>
            <a:pPr marL="285750" indent="-285750">
              <a:buFont typeface="Arial" panose="020B0604020202020204" pitchFamily="34" charset="0"/>
              <a:buChar char="•"/>
            </a:pPr>
            <a:r>
              <a:rPr lang="en-GB" sz="2000" dirty="0"/>
              <a:t>Adaptive groupings</a:t>
            </a:r>
          </a:p>
          <a:p>
            <a:pPr marL="285750" indent="-285750">
              <a:buFont typeface="Arial" panose="020B0604020202020204" pitchFamily="34" charset="0"/>
              <a:buChar char="•"/>
            </a:pPr>
            <a:r>
              <a:rPr lang="en-GB" sz="2000" dirty="0"/>
              <a:t>Talk partners</a:t>
            </a:r>
          </a:p>
          <a:p>
            <a:pPr marL="285750" indent="-285750">
              <a:buFont typeface="Arial" panose="020B0604020202020204" pitchFamily="34" charset="0"/>
              <a:buChar char="•"/>
            </a:pPr>
            <a:r>
              <a:rPr lang="en-GB" sz="2000" dirty="0"/>
              <a:t>Mixed ability groups/pairings</a:t>
            </a:r>
          </a:p>
          <a:p>
            <a:pPr marL="285750" indent="-285750">
              <a:buFont typeface="Arial" panose="020B0604020202020204" pitchFamily="34" charset="0"/>
              <a:buChar char="•"/>
            </a:pPr>
            <a:r>
              <a:rPr lang="en-GB" sz="2000" dirty="0"/>
              <a:t>Story time for all year groups</a:t>
            </a:r>
          </a:p>
          <a:p>
            <a:endParaRPr lang="en-GB" dirty="0"/>
          </a:p>
          <a:p>
            <a:endParaRPr lang="en-GB" dirty="0"/>
          </a:p>
          <a:p>
            <a:endParaRPr lang="en-GB" dirty="0"/>
          </a:p>
        </p:txBody>
      </p:sp>
      <p:pic>
        <p:nvPicPr>
          <p:cNvPr id="9" name="Picture 8">
            <a:extLst>
              <a:ext uri="{FF2B5EF4-FFF2-40B4-BE49-F238E27FC236}">
                <a16:creationId xmlns:a16="http://schemas.microsoft.com/office/drawing/2014/main" id="{2909AE5E-CB11-264A-B6CC-D6CF6E13FA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012077" y="427144"/>
            <a:ext cx="2900624" cy="3021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7821E4A-8A71-A843-B925-7ACBE06E0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2389" y="3290874"/>
            <a:ext cx="2435144" cy="3246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25658C79-D701-1B4A-8443-4E5DD5D794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8049" y="4121524"/>
            <a:ext cx="1925435" cy="2567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3DEDDCB3-7594-6743-80F5-19528BB3CD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5471" y="1388199"/>
            <a:ext cx="2594837" cy="2900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3DD9E630-1D97-7C4E-BCCC-047C881BE8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668334" y="4780366"/>
            <a:ext cx="2181035" cy="1635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3E967AE1-A0BA-5D42-92F7-A067D19223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745341" y="4663456"/>
            <a:ext cx="2323332" cy="1742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33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E81A-833C-4893-B5F8-CA63B8A0DF9F}"/>
              </a:ext>
            </a:extLst>
          </p:cNvPr>
          <p:cNvSpPr>
            <a:spLocks noGrp="1"/>
          </p:cNvSpPr>
          <p:nvPr>
            <p:ph type="title"/>
          </p:nvPr>
        </p:nvSpPr>
        <p:spPr/>
        <p:txBody>
          <a:bodyPr/>
          <a:lstStyle/>
          <a:p>
            <a:r>
              <a:rPr lang="en-GB" dirty="0"/>
              <a:t>PALM Reminder </a:t>
            </a:r>
          </a:p>
        </p:txBody>
      </p:sp>
      <p:pic>
        <p:nvPicPr>
          <p:cNvPr id="6" name="Picture 5">
            <a:extLst>
              <a:ext uri="{FF2B5EF4-FFF2-40B4-BE49-F238E27FC236}">
                <a16:creationId xmlns:a16="http://schemas.microsoft.com/office/drawing/2014/main" id="{36B5A930-DDCA-4B02-829B-B2C7FC5188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719" y="2505694"/>
            <a:ext cx="5255785" cy="38062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extBox 9">
            <a:extLst>
              <a:ext uri="{FF2B5EF4-FFF2-40B4-BE49-F238E27FC236}">
                <a16:creationId xmlns:a16="http://schemas.microsoft.com/office/drawing/2014/main" id="{3493820B-CF23-4417-8F1D-A6D20EE787BF}"/>
              </a:ext>
            </a:extLst>
          </p:cNvPr>
          <p:cNvSpPr txBox="1"/>
          <p:nvPr/>
        </p:nvSpPr>
        <p:spPr>
          <a:xfrm>
            <a:off x="6685808" y="4821382"/>
            <a:ext cx="4999511" cy="1323439"/>
          </a:xfrm>
          <a:prstGeom prst="rect">
            <a:avLst/>
          </a:prstGeom>
          <a:noFill/>
        </p:spPr>
        <p:txBody>
          <a:bodyPr wrap="square" rtlCol="0">
            <a:spAutoFit/>
          </a:bodyPr>
          <a:lstStyle/>
          <a:p>
            <a:r>
              <a:rPr lang="en-GB" sz="4000" dirty="0"/>
              <a:t>Zones of regulation and individual toolkits!</a:t>
            </a:r>
          </a:p>
        </p:txBody>
      </p:sp>
      <p:sp>
        <p:nvSpPr>
          <p:cNvPr id="5" name="Content Placeholder 4">
            <a:extLst>
              <a:ext uri="{FF2B5EF4-FFF2-40B4-BE49-F238E27FC236}">
                <a16:creationId xmlns:a16="http://schemas.microsoft.com/office/drawing/2014/main" id="{7C33D11D-1778-4F49-BCC3-F58370451B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590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F3C0-D391-A848-8B0A-5A95582779E5}"/>
              </a:ext>
            </a:extLst>
          </p:cNvPr>
          <p:cNvSpPr>
            <a:spLocks noGrp="1"/>
          </p:cNvSpPr>
          <p:nvPr>
            <p:ph type="title"/>
          </p:nvPr>
        </p:nvSpPr>
        <p:spPr>
          <a:xfrm>
            <a:off x="793629" y="595745"/>
            <a:ext cx="8364226" cy="5454277"/>
          </a:xfrm>
        </p:spPr>
        <p:txBody>
          <a:bodyPr>
            <a:normAutofit fontScale="90000"/>
          </a:bodyPr>
          <a:lstStyle/>
          <a:p>
            <a:pPr marL="571500" indent="-571500">
              <a:buFont typeface="Arial" panose="020B0604020202020204" pitchFamily="34" charset="0"/>
              <a:buChar cha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AOB</a:t>
            </a:r>
            <a:br>
              <a:rPr lang="en-US" dirty="0"/>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Email for tech support: </a:t>
            </a:r>
            <a:r>
              <a:rPr lang="en-GB" altLang="en-US" sz="2000"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support@connetixhelp.freshdesk.com</a:t>
            </a: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r>
              <a:rPr lang="en-GB" altLang="en-US" sz="2000" dirty="0">
                <a:latin typeface="Arial" panose="020B0604020202020204" pitchFamily="34" charset="0"/>
                <a:ea typeface="Times New Roman" panose="02020603050405020304" pitchFamily="18" charset="0"/>
                <a:cs typeface="Arial" panose="020B0604020202020204" pitchFamily="34" charset="0"/>
              </a:rPr>
              <a:t>* PPM to do: EYFS, Y1, Y2, </a:t>
            </a: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r>
              <a:rPr lang="en-GB" altLang="en-US" sz="2000" dirty="0">
                <a:latin typeface="Arial" panose="020B0604020202020204" pitchFamily="34" charset="0"/>
                <a:ea typeface="Times New Roman" panose="02020603050405020304" pitchFamily="18" charset="0"/>
                <a:cs typeface="Arial" panose="020B0604020202020204" pitchFamily="34" charset="0"/>
              </a:rPr>
              <a:t>* Summer 2 Overviews </a:t>
            </a: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r>
              <a:rPr lang="en-GB" altLang="en-US" sz="2000" dirty="0">
                <a:latin typeface="Arial" panose="020B0604020202020204" pitchFamily="34" charset="0"/>
                <a:ea typeface="Times New Roman" panose="02020603050405020304" pitchFamily="18" charset="0"/>
                <a:cs typeface="Arial" panose="020B0604020202020204" pitchFamily="34" charset="0"/>
              </a:rPr>
              <a:t>* Pictures and blurb for newsletter please. – Y trip pics. </a:t>
            </a: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r>
              <a:rPr lang="en-GB" altLang="en-US" sz="2000" dirty="0">
                <a:latin typeface="Arial" panose="020B0604020202020204" pitchFamily="34" charset="0"/>
                <a:ea typeface="Times New Roman" panose="02020603050405020304" pitchFamily="18" charset="0"/>
                <a:cs typeface="Arial" panose="020B0604020202020204" pitchFamily="34" charset="0"/>
              </a:rPr>
              <a:t>* Kindness Cup – Y1</a:t>
            </a: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r>
              <a:rPr lang="en-GB" altLang="en-US" sz="2000" dirty="0">
                <a:latin typeface="Arial" panose="020B0604020202020204" pitchFamily="34" charset="0"/>
                <a:ea typeface="Times New Roman" panose="02020603050405020304" pitchFamily="18" charset="0"/>
                <a:cs typeface="Arial" panose="020B0604020202020204" pitchFamily="34" charset="0"/>
              </a:rPr>
              <a:t>* Staircase Spy  </a:t>
            </a: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r>
              <a:rPr lang="en-GB" altLang="en-US" sz="2000" dirty="0">
                <a:latin typeface="Arial" panose="020B0604020202020204" pitchFamily="34" charset="0"/>
                <a:ea typeface="Times New Roman" panose="02020603050405020304" pitchFamily="18" charset="0"/>
                <a:cs typeface="Arial" panose="020B0604020202020204" pitchFamily="34" charset="0"/>
              </a:rPr>
              <a:t>* John Jones over at St Paul’s this week. </a:t>
            </a: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altLang="en-US" sz="2000" dirty="0">
                <a:latin typeface="Arial" panose="020B0604020202020204" pitchFamily="34" charset="0"/>
                <a:ea typeface="Times New Roman" panose="02020603050405020304" pitchFamily="18"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altLang="en-US" sz="2200" dirty="0">
                <a:latin typeface="Arial" panose="020B0604020202020204" pitchFamily="34" charset="0"/>
                <a:ea typeface="Times New Roman" panose="02020603050405020304" pitchFamily="18" charset="0"/>
                <a:cs typeface="Arial" panose="020B0604020202020204" pitchFamily="34" charset="0"/>
              </a:rPr>
            </a:br>
            <a:br>
              <a:rPr lang="en-GB" altLang="en-US" sz="2200" dirty="0">
                <a:latin typeface="Arial" panose="020B0604020202020204" pitchFamily="34" charset="0"/>
                <a:ea typeface="Times New Roman" panose="02020603050405020304" pitchFamily="18" charset="0"/>
                <a:cs typeface="Arial" panose="020B0604020202020204" pitchFamily="34" charset="0"/>
              </a:rPr>
            </a:br>
            <a:br>
              <a:rPr lang="en-GB" dirty="0"/>
            </a:br>
            <a:br>
              <a:rPr lang="en-GB" sz="2200" dirty="0">
                <a:latin typeface="Arial" panose="020B0604020202020204" pitchFamily="34" charset="0"/>
                <a:cs typeface="Arial" panose="020B0604020202020204" pitchFamily="34" charset="0"/>
              </a:rPr>
            </a:br>
            <a:br>
              <a:rPr lang="en-GB" dirty="0"/>
            </a:br>
            <a:br>
              <a:rPr lang="en-GB" altLang="en-US" sz="2700" dirty="0">
                <a:solidFill>
                  <a:srgbClr val="333333"/>
                </a:solidFill>
                <a:latin typeface="Arial" panose="020B0604020202020204" pitchFamily="34" charset="0"/>
                <a:ea typeface="Times New Roman" panose="02020603050405020304" pitchFamily="18" charset="0"/>
                <a:cs typeface="Arial" panose="020B0604020202020204" pitchFamily="34" charset="0"/>
              </a:rPr>
            </a:br>
            <a:br>
              <a:rPr lang="en-GB" altLang="en-US" sz="2700" dirty="0">
                <a:solidFill>
                  <a:srgbClr val="333333"/>
                </a:solidFill>
                <a:latin typeface="Arial" panose="020B0604020202020204" pitchFamily="34" charset="0"/>
                <a:ea typeface="Times New Roman" panose="02020603050405020304" pitchFamily="18" charset="0"/>
                <a:cs typeface="Arial" panose="020B0604020202020204" pitchFamily="34" charset="0"/>
              </a:rPr>
            </a:br>
            <a:br>
              <a:rPr lang="en-GB" altLang="en-US" sz="2700" dirty="0">
                <a:solidFill>
                  <a:srgbClr val="333333"/>
                </a:solidFill>
                <a:latin typeface="Segoe UI Semilight" panose="020B0402040204020203" pitchFamily="34" charset="0"/>
                <a:ea typeface="Times New Roman" panose="02020603050405020304" pitchFamily="18" charset="0"/>
                <a:cs typeface="Segoe UI Semilight" panose="020B0402040204020203" pitchFamily="34" charset="0"/>
              </a:rPr>
            </a:br>
            <a:br>
              <a:rPr lang="en-GB" altLang="en-US" sz="2700" dirty="0">
                <a:solidFill>
                  <a:srgbClr val="333333"/>
                </a:solidFill>
                <a:latin typeface="Segoe UI Semilight" panose="020B0402040204020203" pitchFamily="34" charset="0"/>
                <a:ea typeface="Times New Roman" panose="02020603050405020304" pitchFamily="18" charset="0"/>
                <a:cs typeface="Segoe UI Semilight" panose="020B0402040204020203" pitchFamily="34" charset="0"/>
              </a:rPr>
            </a:br>
            <a:br>
              <a:rPr lang="en-GB" altLang="en-US" sz="2800" dirty="0">
                <a:solidFill>
                  <a:srgbClr val="333333"/>
                </a:solidFill>
                <a:latin typeface="Segoe UI Semilight" panose="020B0402040204020203" pitchFamily="34" charset="0"/>
                <a:ea typeface="Times New Roman" panose="02020603050405020304" pitchFamily="18" charset="0"/>
                <a:cs typeface="Segoe UI Semilight" panose="020B0402040204020203" pitchFamily="34" charset="0"/>
              </a:rPr>
            </a:br>
            <a:br>
              <a:rPr lang="en-GB" alt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br>
            <a:br>
              <a:rPr lang="en-US" sz="2700" dirty="0"/>
            </a:br>
            <a:br>
              <a:rPr lang="en-US" sz="2700" dirty="0"/>
            </a:br>
            <a:br>
              <a:rPr lang="en-US" sz="2700" dirty="0"/>
            </a:br>
            <a:br>
              <a:rPr lang="en-US" sz="2700" dirty="0"/>
            </a:br>
            <a:br>
              <a:rPr lang="en-US" sz="2700" dirty="0"/>
            </a:br>
            <a:br>
              <a:rPr lang="en-US" sz="2700" dirty="0"/>
            </a:br>
            <a:br>
              <a:rPr lang="en-US" sz="2700" dirty="0"/>
            </a:br>
            <a:br>
              <a:rPr lang="en-GB" sz="1800" dirty="0"/>
            </a:br>
            <a:br>
              <a:rPr lang="en-GB" sz="1800" dirty="0"/>
            </a:br>
            <a:br>
              <a:rPr lang="en-GB" sz="1800" dirty="0"/>
            </a:br>
            <a:br>
              <a:rPr lang="en-GB" sz="1800" dirty="0"/>
            </a:br>
            <a:br>
              <a:rPr lang="en-GB" sz="1800" dirty="0"/>
            </a:br>
            <a:br>
              <a:rPr lang="en-GB" sz="1800" dirty="0"/>
            </a:br>
            <a:br>
              <a:rPr lang="en-GB" sz="1800" dirty="0"/>
            </a:br>
            <a:br>
              <a:rPr lang="en-GB" dirty="0"/>
            </a:br>
            <a:br>
              <a:rPr lang="en-US" sz="2000" dirty="0"/>
            </a:br>
            <a:br>
              <a:rPr lang="en-US" sz="2000" dirty="0"/>
            </a:br>
            <a:br>
              <a:rPr lang="en-US" sz="2000" dirty="0"/>
            </a:br>
            <a:br>
              <a:rPr lang="en-US" sz="2000" dirty="0"/>
            </a:br>
            <a:br>
              <a:rPr lang="en-US" sz="2000" dirty="0"/>
            </a:br>
            <a:endParaRPr lang="en-US" sz="2000" dirty="0"/>
          </a:p>
        </p:txBody>
      </p:sp>
      <p:pic>
        <p:nvPicPr>
          <p:cNvPr id="4" name="Content Placeholder 3">
            <a:extLst>
              <a:ext uri="{FF2B5EF4-FFF2-40B4-BE49-F238E27FC236}">
                <a16:creationId xmlns:a16="http://schemas.microsoft.com/office/drawing/2014/main" id="{02882A23-9A83-4141-AA64-CDCA0A04D58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766918" y="46038"/>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utoShape 2" descr="https://mail.lgflmail.org/owa/service.svc/s/GetPersonaPhoto?singleSourceId=AAMkADc5ZjM1MmMxLTIzZmUtNDk1MC04MjVkLTZmY2Q0NmJjMzkzNABGAAAAAAC2GOYW7sxbTZYlSN7CC5wDBwBxVG0%2BSkuyQIxEIsJVPdwVAIXxXWKFAACPL5YxmCPwQZq2yBmYzrBrAAZ5Aw%2FRAAA%3D&amp;size=HR96x96">
            <a:extLst>
              <a:ext uri="{FF2B5EF4-FFF2-40B4-BE49-F238E27FC236}">
                <a16:creationId xmlns:a16="http://schemas.microsoft.com/office/drawing/2014/main" id="{037BDA4C-6D8E-49AF-8306-86281529831F}"/>
              </a:ext>
            </a:extLst>
          </p:cNvPr>
          <p:cNvSpPr>
            <a:spLocks noChangeAspect="1" noChangeArrowheads="1"/>
          </p:cNvSpPr>
          <p:nvPr/>
        </p:nvSpPr>
        <p:spPr bwMode="auto">
          <a:xfrm>
            <a:off x="133350"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656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8724-40D2-B843-9520-8021FD4720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6B5415-9D96-1947-84F3-FAFB168DDB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5825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8E92-725F-034D-82BC-B7DA731A43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B9B675-AA42-8740-A31C-E59678AADAD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196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044C-ACCC-B946-9143-E3AFF5474535}"/>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1DB7A452-43E0-B249-897A-7FC0DFE1BFB5}"/>
              </a:ext>
            </a:extLst>
          </p:cNvPr>
          <p:cNvSpPr>
            <a:spLocks noGrp="1"/>
          </p:cNvSpPr>
          <p:nvPr>
            <p:ph idx="1"/>
          </p:nvPr>
        </p:nvSpPr>
        <p:spPr/>
        <p:txBody>
          <a:bodyPr>
            <a:normAutofit/>
          </a:bodyPr>
          <a:lstStyle/>
          <a:p>
            <a:r>
              <a:rPr lang="en-GB" dirty="0"/>
              <a:t>Calendar </a:t>
            </a:r>
          </a:p>
          <a:p>
            <a:r>
              <a:rPr lang="en-GB" dirty="0"/>
              <a:t>Good News</a:t>
            </a:r>
          </a:p>
          <a:p>
            <a:r>
              <a:rPr lang="en-GB" dirty="0"/>
              <a:t>Dates for diary</a:t>
            </a:r>
          </a:p>
          <a:p>
            <a:r>
              <a:rPr lang="en-GB" dirty="0"/>
              <a:t>AOB </a:t>
            </a:r>
          </a:p>
          <a:p>
            <a:endParaRPr lang="en-US" dirty="0"/>
          </a:p>
        </p:txBody>
      </p:sp>
      <p:sp>
        <p:nvSpPr>
          <p:cNvPr id="4" name="TextBox 3">
            <a:extLst>
              <a:ext uri="{FF2B5EF4-FFF2-40B4-BE49-F238E27FC236}">
                <a16:creationId xmlns:a16="http://schemas.microsoft.com/office/drawing/2014/main" id="{2313984F-9017-9141-9ED1-E6D9BEBB1176}"/>
              </a:ext>
            </a:extLst>
          </p:cNvPr>
          <p:cNvSpPr txBox="1"/>
          <p:nvPr/>
        </p:nvSpPr>
        <p:spPr>
          <a:xfrm>
            <a:off x="5061098" y="850605"/>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04307BF8-B425-D443-82CA-C1A2DB3B95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13587" y="1516855"/>
            <a:ext cx="3426619" cy="342661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519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930A-CF80-4C4E-9FFC-CDA5DCFE53C0}"/>
              </a:ext>
            </a:extLst>
          </p:cNvPr>
          <p:cNvSpPr>
            <a:spLocks noGrp="1"/>
          </p:cNvSpPr>
          <p:nvPr>
            <p:ph type="title"/>
          </p:nvPr>
        </p:nvSpPr>
        <p:spPr/>
        <p:txBody>
          <a:bodyPr/>
          <a:lstStyle/>
          <a:p>
            <a:r>
              <a:rPr lang="en-US" b="1" u="sng" dirty="0"/>
              <a:t>Magic Breakfast</a:t>
            </a:r>
          </a:p>
        </p:txBody>
      </p:sp>
      <p:pic>
        <p:nvPicPr>
          <p:cNvPr id="4" name="Picture 3">
            <a:extLst>
              <a:ext uri="{FF2B5EF4-FFF2-40B4-BE49-F238E27FC236}">
                <a16:creationId xmlns:a16="http://schemas.microsoft.com/office/drawing/2014/main" id="{4CA6B1B2-97A6-6F4B-808E-8430007993DB}"/>
              </a:ext>
            </a:extLst>
          </p:cNvPr>
          <p:cNvPicPr>
            <a:picLocks noChangeAspect="1"/>
          </p:cNvPicPr>
          <p:nvPr/>
        </p:nvPicPr>
        <p:blipFill>
          <a:blip r:embed="rId2"/>
          <a:stretch>
            <a:fillRect/>
          </a:stretch>
        </p:blipFill>
        <p:spPr>
          <a:xfrm>
            <a:off x="8820701" y="230188"/>
            <a:ext cx="3094209" cy="1744386"/>
          </a:xfrm>
          <a:prstGeom prst="rect">
            <a:avLst/>
          </a:prstGeom>
        </p:spPr>
      </p:pic>
      <p:pic>
        <p:nvPicPr>
          <p:cNvPr id="7" name="Content Placeholder 6">
            <a:extLst>
              <a:ext uri="{FF2B5EF4-FFF2-40B4-BE49-F238E27FC236}">
                <a16:creationId xmlns:a16="http://schemas.microsoft.com/office/drawing/2014/main" id="{C02A4760-14B1-494A-968B-14CDE88166C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32521" y="1825625"/>
            <a:ext cx="4682070" cy="4857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972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930A-CF80-4C4E-9FFC-CDA5DCFE53C0}"/>
              </a:ext>
            </a:extLst>
          </p:cNvPr>
          <p:cNvSpPr>
            <a:spLocks noGrp="1"/>
          </p:cNvSpPr>
          <p:nvPr>
            <p:ph type="title"/>
          </p:nvPr>
        </p:nvSpPr>
        <p:spPr/>
        <p:txBody>
          <a:bodyPr/>
          <a:lstStyle/>
          <a:p>
            <a:r>
              <a:rPr lang="en-US" b="1" u="sng" dirty="0"/>
              <a:t>Thank you Carly</a:t>
            </a:r>
          </a:p>
        </p:txBody>
      </p:sp>
      <p:pic>
        <p:nvPicPr>
          <p:cNvPr id="4" name="Picture 3">
            <a:extLst>
              <a:ext uri="{FF2B5EF4-FFF2-40B4-BE49-F238E27FC236}">
                <a16:creationId xmlns:a16="http://schemas.microsoft.com/office/drawing/2014/main" id="{4CA6B1B2-97A6-6F4B-808E-8430007993DB}"/>
              </a:ext>
            </a:extLst>
          </p:cNvPr>
          <p:cNvPicPr>
            <a:picLocks noChangeAspect="1"/>
          </p:cNvPicPr>
          <p:nvPr/>
        </p:nvPicPr>
        <p:blipFill>
          <a:blip r:embed="rId2"/>
          <a:stretch>
            <a:fillRect/>
          </a:stretch>
        </p:blipFill>
        <p:spPr>
          <a:xfrm>
            <a:off x="8820701" y="230188"/>
            <a:ext cx="3094209" cy="1744386"/>
          </a:xfrm>
          <a:prstGeom prst="rect">
            <a:avLst/>
          </a:prstGeom>
        </p:spPr>
      </p:pic>
      <p:pic>
        <p:nvPicPr>
          <p:cNvPr id="3" name="Picture 2">
            <a:extLst>
              <a:ext uri="{FF2B5EF4-FFF2-40B4-BE49-F238E27FC236}">
                <a16:creationId xmlns:a16="http://schemas.microsoft.com/office/drawing/2014/main" id="{04FDDEB6-A903-6E4B-86A4-2600A87B51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64066" y="1690688"/>
            <a:ext cx="4926461" cy="5007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024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930A-CF80-4C4E-9FFC-CDA5DCFE53C0}"/>
              </a:ext>
            </a:extLst>
          </p:cNvPr>
          <p:cNvSpPr>
            <a:spLocks noGrp="1"/>
          </p:cNvSpPr>
          <p:nvPr>
            <p:ph type="title"/>
          </p:nvPr>
        </p:nvSpPr>
        <p:spPr/>
        <p:txBody>
          <a:bodyPr/>
          <a:lstStyle/>
          <a:p>
            <a:r>
              <a:rPr lang="en-US" b="1" u="sng" dirty="0"/>
              <a:t>SIAMS CELEBRATION 25</a:t>
            </a:r>
            <a:r>
              <a:rPr lang="en-US" b="1" u="sng" baseline="30000" dirty="0"/>
              <a:t>th</a:t>
            </a:r>
            <a:r>
              <a:rPr lang="en-US" b="1" u="sng" dirty="0"/>
              <a:t> June</a:t>
            </a:r>
          </a:p>
        </p:txBody>
      </p:sp>
      <p:pic>
        <p:nvPicPr>
          <p:cNvPr id="4" name="Picture 3">
            <a:extLst>
              <a:ext uri="{FF2B5EF4-FFF2-40B4-BE49-F238E27FC236}">
                <a16:creationId xmlns:a16="http://schemas.microsoft.com/office/drawing/2014/main" id="{4CA6B1B2-97A6-6F4B-808E-8430007993DB}"/>
              </a:ext>
            </a:extLst>
          </p:cNvPr>
          <p:cNvPicPr>
            <a:picLocks noChangeAspect="1"/>
          </p:cNvPicPr>
          <p:nvPr/>
        </p:nvPicPr>
        <p:blipFill>
          <a:blip r:embed="rId2"/>
          <a:stretch>
            <a:fillRect/>
          </a:stretch>
        </p:blipFill>
        <p:spPr>
          <a:xfrm>
            <a:off x="8820701" y="230188"/>
            <a:ext cx="3094209" cy="1744386"/>
          </a:xfrm>
          <a:prstGeom prst="rect">
            <a:avLst/>
          </a:prstGeom>
        </p:spPr>
      </p:pic>
      <p:sp>
        <p:nvSpPr>
          <p:cNvPr id="5" name="Content Placeholder 4">
            <a:extLst>
              <a:ext uri="{FF2B5EF4-FFF2-40B4-BE49-F238E27FC236}">
                <a16:creationId xmlns:a16="http://schemas.microsoft.com/office/drawing/2014/main" id="{43C02261-5603-C24D-ADA8-07558D3683A6}"/>
              </a:ext>
            </a:extLst>
          </p:cNvPr>
          <p:cNvSpPr>
            <a:spLocks noGrp="1"/>
          </p:cNvSpPr>
          <p:nvPr>
            <p:ph idx="1"/>
          </p:nvPr>
        </p:nvSpPr>
        <p:spPr/>
        <p:txBody>
          <a:bodyPr/>
          <a:lstStyle/>
          <a:p>
            <a:r>
              <a:rPr lang="en-US" dirty="0"/>
              <a:t>Church Service @ ST James the Less </a:t>
            </a:r>
          </a:p>
          <a:p>
            <a:r>
              <a:rPr lang="en-US" dirty="0"/>
              <a:t>Collective Art Activity </a:t>
            </a:r>
          </a:p>
          <a:p>
            <a:r>
              <a:rPr lang="en-US" dirty="0"/>
              <a:t>Bouncy Castle in Playground</a:t>
            </a:r>
          </a:p>
          <a:p>
            <a:r>
              <a:rPr lang="en-US" dirty="0"/>
              <a:t>Classroom Parties PM </a:t>
            </a:r>
          </a:p>
          <a:p>
            <a:r>
              <a:rPr lang="en-US" dirty="0"/>
              <a:t>Ice Cream Van in PM </a:t>
            </a:r>
          </a:p>
          <a:p>
            <a:r>
              <a:rPr lang="en-US" dirty="0" err="1"/>
              <a:t>Teaparty</a:t>
            </a:r>
            <a:r>
              <a:rPr lang="en-US" dirty="0"/>
              <a:t> for staff straight after school</a:t>
            </a:r>
          </a:p>
        </p:txBody>
      </p:sp>
    </p:spTree>
    <p:extLst>
      <p:ext uri="{BB962C8B-B14F-4D97-AF65-F5344CB8AC3E}">
        <p14:creationId xmlns:p14="http://schemas.microsoft.com/office/powerpoint/2010/main" val="289218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044C-ACCC-B946-9143-E3AFF5474535}"/>
              </a:ext>
            </a:extLst>
          </p:cNvPr>
          <p:cNvSpPr>
            <a:spLocks noGrp="1"/>
          </p:cNvSpPr>
          <p:nvPr>
            <p:ph type="title"/>
          </p:nvPr>
        </p:nvSpPr>
        <p:spPr>
          <a:xfrm>
            <a:off x="0" y="276336"/>
            <a:ext cx="10515600" cy="1325563"/>
          </a:xfrm>
        </p:spPr>
        <p:txBody>
          <a:bodyPr/>
          <a:lstStyle/>
          <a:p>
            <a:r>
              <a:rPr lang="en-US" dirty="0"/>
              <a:t>Children out on trips – KEEP BOOKING!</a:t>
            </a:r>
          </a:p>
        </p:txBody>
      </p:sp>
      <p:sp>
        <p:nvSpPr>
          <p:cNvPr id="4" name="TextBox 3">
            <a:extLst>
              <a:ext uri="{FF2B5EF4-FFF2-40B4-BE49-F238E27FC236}">
                <a16:creationId xmlns:a16="http://schemas.microsoft.com/office/drawing/2014/main" id="{2313984F-9017-9141-9ED1-E6D9BEBB1176}"/>
              </a:ext>
            </a:extLst>
          </p:cNvPr>
          <p:cNvSpPr txBox="1"/>
          <p:nvPr/>
        </p:nvSpPr>
        <p:spPr>
          <a:xfrm>
            <a:off x="5061098" y="850605"/>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C7395DF4-6684-304E-AFF0-661E1FC029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414" y="1379404"/>
            <a:ext cx="2721862" cy="2049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A3F09B1F-7DC3-664C-8911-6867873585FC}"/>
              </a:ext>
            </a:extLst>
          </p:cNvPr>
          <p:cNvPicPr>
            <a:picLocks noChangeAspect="1"/>
          </p:cNvPicPr>
          <p:nvPr/>
        </p:nvPicPr>
        <p:blipFill>
          <a:blip r:embed="rId3"/>
          <a:stretch>
            <a:fillRect/>
          </a:stretch>
        </p:blipFill>
        <p:spPr>
          <a:xfrm>
            <a:off x="119594" y="3959431"/>
            <a:ext cx="3208132" cy="2415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41D60C30-B314-9449-81FC-CCBD732E39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8614" y="4078014"/>
            <a:ext cx="2088078" cy="2779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0164217-DD28-A847-B69D-A617326E64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6700" y="3343164"/>
            <a:ext cx="4305300" cy="323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62845E2C-770B-354D-B6A7-9C39DEC24A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71655" y="1109005"/>
            <a:ext cx="1634370" cy="2548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Content Placeholder 16">
            <a:extLst>
              <a:ext uri="{FF2B5EF4-FFF2-40B4-BE49-F238E27FC236}">
                <a16:creationId xmlns:a16="http://schemas.microsoft.com/office/drawing/2014/main" id="{3C05199C-1432-7749-BB63-60F3E9820365}"/>
              </a:ext>
            </a:extLst>
          </p:cNvPr>
          <p:cNvPicPr>
            <a:picLocks noGrp="1" noChangeAspect="1"/>
          </p:cNvPicPr>
          <p:nvPr>
            <p:ph idx="1"/>
          </p:nvPr>
        </p:nvPicPr>
        <p:blipFill rotWithShape="1">
          <a:blip r:embed="rId7" cstate="email">
            <a:extLst>
              <a:ext uri="{28A0092B-C50C-407E-A947-70E740481C1C}">
                <a14:useLocalDpi xmlns:a14="http://schemas.microsoft.com/office/drawing/2010/main"/>
              </a:ext>
            </a:extLst>
          </a:blip>
          <a:srcRect/>
          <a:stretch/>
        </p:blipFill>
        <p:spPr>
          <a:xfrm>
            <a:off x="5891618" y="1232933"/>
            <a:ext cx="1860667" cy="2726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008C848-A1E4-3C45-BD49-52F9E86D40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42651" y="480680"/>
            <a:ext cx="2379160" cy="3176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678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01573C-182B-7D4D-B86F-84D336CA9457}"/>
              </a:ext>
            </a:extLst>
          </p:cNvPr>
          <p:cNvPicPr>
            <a:picLocks noChangeAspect="1"/>
          </p:cNvPicPr>
          <p:nvPr/>
        </p:nvPicPr>
        <p:blipFill>
          <a:blip r:embed="rId2"/>
          <a:stretch>
            <a:fillRect/>
          </a:stretch>
        </p:blipFill>
        <p:spPr>
          <a:xfrm>
            <a:off x="2950516" y="383508"/>
            <a:ext cx="5194023" cy="6090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214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23B4-9D41-485A-9163-7669012A8B01}"/>
              </a:ext>
            </a:extLst>
          </p:cNvPr>
          <p:cNvSpPr>
            <a:spLocks noGrp="1"/>
          </p:cNvSpPr>
          <p:nvPr>
            <p:ph type="title"/>
          </p:nvPr>
        </p:nvSpPr>
        <p:spPr>
          <a:xfrm>
            <a:off x="393630" y="404037"/>
            <a:ext cx="11064498" cy="531629"/>
          </a:xfrm>
        </p:spPr>
        <p:txBody>
          <a:bodyPr>
            <a:normAutofit fontScale="90000"/>
          </a:bodyPr>
          <a:lstStyle/>
          <a:p>
            <a:pPr algn="l"/>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r>
              <a:rPr lang="en-GB" b="1" u="sng" dirty="0"/>
              <a:t>Coming </a:t>
            </a:r>
            <a:r>
              <a:rPr lang="en-GB" b="1" u="sng" dirty="0" err="1"/>
              <a:t>Up..WB</a:t>
            </a:r>
            <a:r>
              <a:rPr lang="en-GB" b="1" u="sng" dirty="0"/>
              <a:t> 10th June 2024 – Phonics Week </a:t>
            </a:r>
            <a:br>
              <a:rPr lang="en-GB" b="1" u="sng" dirty="0"/>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Mon 10</a:t>
            </a:r>
            <a:r>
              <a:rPr lang="en-GB" sz="2700" baseline="30000" dirty="0">
                <a:latin typeface="Arial" panose="020B0604020202020204" pitchFamily="34" charset="0"/>
                <a:cs typeface="Arial" panose="020B0604020202020204" pitchFamily="34" charset="0"/>
              </a:rPr>
              <a:t>th</a:t>
            </a:r>
            <a:r>
              <a:rPr lang="en-GB" sz="2700" dirty="0">
                <a:latin typeface="Arial" panose="020B0604020202020204" pitchFamily="34" charset="0"/>
                <a:cs typeface="Arial" panose="020B0604020202020204" pitchFamily="34" charset="0"/>
              </a:rPr>
              <a:t>  	Artis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DR meeting Head of Mulberry Academy Shoreditch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Tue 11th	DR at ST Paul’s – Bal leading</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Lydia meeting Mrs Aylet (</a:t>
            </a:r>
            <a:r>
              <a:rPr lang="en-GB" sz="2700" dirty="0" err="1">
                <a:latin typeface="Arial" panose="020B0604020202020204" pitchFamily="34" charset="0"/>
                <a:cs typeface="Arial" panose="020B0604020202020204" pitchFamily="34" charset="0"/>
              </a:rPr>
              <a:t>Senco</a:t>
            </a: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Purple Mash staff meeting</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Bal meeting new parent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Wed 12th  	Y4 Cricket Festival</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Y2 Class assembly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Bal at St Paul’s lunchtime</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Thurs 13</a:t>
            </a:r>
            <a:r>
              <a:rPr lang="en-GB" sz="2700" baseline="30000" dirty="0">
                <a:latin typeface="Arial" panose="020B0604020202020204" pitchFamily="34" charset="0"/>
                <a:cs typeface="Arial" panose="020B0604020202020204" pitchFamily="34" charset="0"/>
              </a:rPr>
              <a:t>th</a:t>
            </a:r>
            <a:r>
              <a:rPr lang="en-GB" sz="2700" dirty="0">
                <a:latin typeface="Arial" panose="020B0604020202020204" pitchFamily="34" charset="0"/>
                <a:cs typeface="Arial" panose="020B0604020202020204" pitchFamily="34" charset="0"/>
              </a:rPr>
              <a:t> </a:t>
            </a:r>
            <a:r>
              <a:rPr lang="en-GB" sz="2700" baseline="30000" dirty="0">
                <a:latin typeface="Arial" panose="020B0604020202020204" pitchFamily="34" charset="0"/>
                <a:cs typeface="Arial" panose="020B0604020202020204" pitchFamily="34" charset="0"/>
              </a:rPr>
              <a:t>	</a:t>
            </a:r>
            <a:r>
              <a:rPr lang="en-GB" sz="2700" dirty="0">
                <a:latin typeface="Arial" panose="020B0604020202020204" pitchFamily="34" charset="0"/>
                <a:cs typeface="Arial" panose="020B0604020202020204" pitchFamily="34" charset="0"/>
              </a:rPr>
              <a:t>CIN Phillips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Y1 Trip to Monument </a:t>
            </a: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Friday 14th	Y4-6 Bowling (SEND)</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TFL Workshop</a:t>
            </a: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br>
              <a:rPr lang="en-GB" sz="2700" dirty="0"/>
            </a:br>
            <a:r>
              <a:rPr lang="en-GB" sz="2700" dirty="0">
                <a:latin typeface="Arial" panose="020B0604020202020204" pitchFamily="34" charset="0"/>
                <a:cs typeface="Arial" panose="020B0604020202020204" pitchFamily="34" charset="0"/>
              </a:rPr>
              <a:t>	</a:t>
            </a:r>
            <a:br>
              <a:rPr lang="en-GB" sz="2700" dirty="0"/>
            </a:br>
            <a:r>
              <a:rPr lang="en-GB" sz="2700" dirty="0"/>
              <a:t> </a:t>
            </a:r>
            <a:br>
              <a:rPr lang="en-GB" sz="2700" dirty="0"/>
            </a:br>
            <a:r>
              <a:rPr lang="en-GB" sz="2700" dirty="0"/>
              <a:t>		</a:t>
            </a:r>
            <a:br>
              <a:rPr lang="en-GB" sz="2000" b="1" u="sng" dirty="0"/>
            </a:br>
            <a:br>
              <a:rPr lang="en-GB" b="1" u="sng" dirty="0"/>
            </a:br>
            <a:r>
              <a:rPr lang="en-GB" dirty="0"/>
              <a:t>			</a:t>
            </a:r>
            <a:endParaRPr lang="en-GB" b="1" u="sng" dirty="0"/>
          </a:p>
        </p:txBody>
      </p:sp>
    </p:spTree>
    <p:extLst>
      <p:ext uri="{BB962C8B-B14F-4D97-AF65-F5344CB8AC3E}">
        <p14:creationId xmlns:p14="http://schemas.microsoft.com/office/powerpoint/2010/main" val="4052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23B4-9D41-485A-9163-7669012A8B01}"/>
              </a:ext>
            </a:extLst>
          </p:cNvPr>
          <p:cNvSpPr>
            <a:spLocks noGrp="1"/>
          </p:cNvSpPr>
          <p:nvPr>
            <p:ph type="title"/>
          </p:nvPr>
        </p:nvSpPr>
        <p:spPr>
          <a:xfrm>
            <a:off x="393630" y="404037"/>
            <a:ext cx="11064498" cy="531629"/>
          </a:xfrm>
        </p:spPr>
        <p:txBody>
          <a:bodyPr>
            <a:normAutofit fontScale="90000"/>
          </a:bodyPr>
          <a:lstStyle/>
          <a:p>
            <a:pPr algn="l"/>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br>
              <a:rPr lang="en-GB" b="1" u="sng" dirty="0"/>
            </a:br>
            <a:r>
              <a:rPr lang="en-GB" b="1" u="sng" dirty="0"/>
              <a:t>Dates for your Diary </a:t>
            </a:r>
            <a:br>
              <a:rPr lang="en-GB" b="1" u="sng" dirty="0"/>
            </a:br>
            <a:br>
              <a:rPr lang="en-GB" b="1" u="sng" dirty="0"/>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t>
            </a:r>
            <a:br>
              <a:rPr lang="en-GB" sz="2700" dirty="0">
                <a:latin typeface="Arial" panose="020B0604020202020204" pitchFamily="34" charset="0"/>
                <a:cs typeface="Arial" panose="020B0604020202020204" pitchFamily="34" charset="0"/>
              </a:rPr>
            </a:br>
            <a:br>
              <a:rPr lang="en-GB" sz="2700" dirty="0"/>
            </a:br>
            <a:r>
              <a:rPr lang="en-GB" sz="2700" dirty="0">
                <a:latin typeface="Arial" panose="020B0604020202020204" pitchFamily="34" charset="0"/>
                <a:cs typeface="Arial" panose="020B0604020202020204" pitchFamily="34" charset="0"/>
              </a:rPr>
              <a:t>	</a:t>
            </a:r>
            <a:br>
              <a:rPr lang="en-GB" sz="2700" dirty="0"/>
            </a:br>
            <a:r>
              <a:rPr lang="en-GB" sz="2700" dirty="0"/>
              <a:t> </a:t>
            </a:r>
            <a:br>
              <a:rPr lang="en-GB" sz="2700" dirty="0"/>
            </a:br>
            <a:r>
              <a:rPr lang="en-GB" sz="2700" dirty="0"/>
              <a:t>		</a:t>
            </a:r>
            <a:br>
              <a:rPr lang="en-GB" sz="2000" b="1" u="sng" dirty="0"/>
            </a:br>
            <a:br>
              <a:rPr lang="en-GB" b="1" u="sng" dirty="0"/>
            </a:br>
            <a:r>
              <a:rPr lang="en-GB" dirty="0"/>
              <a:t>			</a:t>
            </a:r>
            <a:endParaRPr lang="en-GB" b="1" u="sng" dirty="0"/>
          </a:p>
        </p:txBody>
      </p:sp>
      <p:pic>
        <p:nvPicPr>
          <p:cNvPr id="3" name="Picture 2">
            <a:extLst>
              <a:ext uri="{FF2B5EF4-FFF2-40B4-BE49-F238E27FC236}">
                <a16:creationId xmlns:a16="http://schemas.microsoft.com/office/drawing/2014/main" id="{1B37163B-A9F9-DC42-9219-62BA2C70ED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810" y="1118064"/>
            <a:ext cx="9437307" cy="4262010"/>
          </a:xfrm>
          <a:prstGeom prst="rect">
            <a:avLst/>
          </a:prstGeom>
        </p:spPr>
      </p:pic>
    </p:spTree>
    <p:extLst>
      <p:ext uri="{BB962C8B-B14F-4D97-AF65-F5344CB8AC3E}">
        <p14:creationId xmlns:p14="http://schemas.microsoft.com/office/powerpoint/2010/main" val="233786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80130</TotalTime>
  <Words>508</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Segoe UI</vt:lpstr>
      <vt:lpstr>Segoe UI Semilight</vt:lpstr>
      <vt:lpstr>Times New Roman</vt:lpstr>
      <vt:lpstr>Office Theme</vt:lpstr>
      <vt:lpstr>PowerPoint Presentation</vt:lpstr>
      <vt:lpstr>Agenda </vt:lpstr>
      <vt:lpstr>Magic Breakfast</vt:lpstr>
      <vt:lpstr>Thank you Carly</vt:lpstr>
      <vt:lpstr>SIAMS CELEBRATION 25th June</vt:lpstr>
      <vt:lpstr>Children out on trips – KEEP BOOKING!</vt:lpstr>
      <vt:lpstr>PowerPoint Presentation</vt:lpstr>
      <vt:lpstr>                      Coming Up..WB 10th June 2024 – Phonics Week   Mon 10th   Artis    DR meeting Head of Mulberry Academy Shoreditch     Tue 11th DR at ST Paul’s – Bal leading   Lydia meeting Mrs Aylet (Senco)    Purple Mash staff meeting   Bal meeting new parent      Wed 12th   Y4 Cricket Festival   Y2 Class assembly     Bal at St Paul’s lunchtime    Thurs 13th  CIN Phillips    Y1 Trip to Monument   Friday 14th Y4-6 Bowling (SEND)   TFL Workshop                                         </vt:lpstr>
      <vt:lpstr>           Dates for your Diary                                    </vt:lpstr>
      <vt:lpstr>Displays</vt:lpstr>
      <vt:lpstr>PowerPoint Presentation</vt:lpstr>
      <vt:lpstr>PALM Reminder </vt:lpstr>
      <vt:lpstr>                    AOB  * Email for tech support: support@connetixhelp.freshdesk.com  * PPM to do: EYFS, Y1, Y2,   * Summer 2 Overviews   * Pictures and blurb for newsletter please. – Y trip pics.   * Kindness Cup – Y1  * Staircase Spy    * John Jones over at St Paul’s this week.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Blake</dc:creator>
  <cp:lastModifiedBy>Darren Rubin</cp:lastModifiedBy>
  <cp:revision>129</cp:revision>
  <dcterms:created xsi:type="dcterms:W3CDTF">2024-01-09T14:01:38Z</dcterms:created>
  <dcterms:modified xsi:type="dcterms:W3CDTF">2024-06-10T17:15:51Z</dcterms:modified>
</cp:coreProperties>
</file>